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handoutMasterIdLst>
    <p:handoutMasterId r:id="rId33"/>
  </p:handoutMasterIdLst>
  <p:sldIdLst>
    <p:sldId id="256" r:id="rId4"/>
    <p:sldId id="257" r:id="rId6"/>
    <p:sldId id="258" r:id="rId7"/>
    <p:sldId id="259" r:id="rId8"/>
    <p:sldId id="260" r:id="rId9"/>
    <p:sldId id="283"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1914"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81562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815623"/>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5440379"/>
            <a:ext cx="2971800" cy="81562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15440379"/>
            <a:ext cx="2971800" cy="815621"/>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2.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f5#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0378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4269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2702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148072"/>
            <a:ext cx="768096" cy="768096"/>
          </a:xfrm>
          <a:prstGeom prst="rect">
            <a:avLst/>
          </a:prstGeom>
        </p:spPr>
      </p:pic>
      <p:sp>
        <p:nvSpPr>
          <p:cNvPr id="8" name="MasterShapeName"/>
          <p:cNvSpPr/>
          <p:nvPr/>
        </p:nvSpPr>
        <p:spPr>
          <a:xfrm>
            <a:off x="4681728" y="10378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4269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2702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1480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1932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1ac6071b4&amp;color=RGB(0,96,96)">
            <a:hlinkClick r:id="" action="ppaction://noaction"/>
          </p:cNvPr>
          <p:cNvSpPr/>
          <p:nvPr/>
        </p:nvSpPr>
        <p:spPr>
          <a:xfrm>
            <a:off x="5943600" y="35824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4256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87e13852e&amp;color=RGB(0,96,96)">
            <a:hlinkClick r:id="" action="ppaction://noaction"/>
          </p:cNvPr>
          <p:cNvSpPr/>
          <p:nvPr/>
        </p:nvSpPr>
        <p:spPr>
          <a:xfrm>
            <a:off x="5943600" y="53035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f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0378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4269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2702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148072"/>
            <a:ext cx="768096" cy="768096"/>
          </a:xfrm>
          <a:prstGeom prst="rect">
            <a:avLst/>
          </a:prstGeom>
        </p:spPr>
      </p:pic>
      <p:sp>
        <p:nvSpPr>
          <p:cNvPr id="8" name="MasterShapeName"/>
          <p:cNvSpPr/>
          <p:nvPr/>
        </p:nvSpPr>
        <p:spPr>
          <a:xfrm>
            <a:off x="4681728" y="10378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4269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2702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1480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1932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1ac6071b4&amp;color=RGB(0,96,96)">
            <a:hlinkClick r:id="rId6" action="ppaction://hlinksldjump"/>
          </p:cNvPr>
          <p:cNvSpPr/>
          <p:nvPr/>
        </p:nvSpPr>
        <p:spPr>
          <a:xfrm>
            <a:off x="5943600" y="35824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4256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87e13852e&amp;color=RGB(0,96,96)">
            <a:hlinkClick r:id="rId7" action="ppaction://hlinksldjump"/>
          </p:cNvPr>
          <p:cNvSpPr/>
          <p:nvPr/>
        </p:nvSpPr>
        <p:spPr>
          <a:xfrm>
            <a:off x="5943600" y="53035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0" Type="http://schemas.openxmlformats.org/officeDocument/2006/relationships/theme" Target="../theme/theme2.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slide" Target="slide9.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29b11e1b3?vaa=1&amp;vcp=1&amp;vop=1&amp;pid=fa0417e4e&amp;color=0,55,96&amp;vtp=1&amp;bt=1&amp;bbb=1&amp;hb=1"/>
          <p:cNvSpPr/>
          <p:nvPr/>
        </p:nvSpPr>
        <p:spPr>
          <a:xfrm>
            <a:off x="502920" y="2487966"/>
            <a:ext cx="10570464" cy="20275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[江西部分学校2025高二联考]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13世纪，蒙古大军西征，在伏尔加河流域，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蒙古人引入的驿站制度、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税收体系与军事管理模式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逐渐渗透到当地社会结构之中，罗斯贵族阶层通过与蒙古统治者通婚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、接受册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封等方式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形成独特的政治文化；而在喀尔巴阡山脉以西的罗斯地区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当地罗斯人在保留东正教信仰与斯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拉夫传统的基础上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吸纳了波兰、匈牙利等周边民族的文化元素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发展出具有鲜明地域特色的社会文化体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系</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这一现象反映出(</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5_2#29b11e1b3.choices?vaa=1&amp;vcp=1&amp;vop=1&amp;pid=fa0417e4e&amp;color=0,55,96&amp;vtp=1&amp;bbb=1"/>
          <p:cNvSpPr/>
          <p:nvPr/>
        </p:nvSpPr>
        <p:spPr>
          <a:xfrm>
            <a:off x="502920" y="45507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游牧文明对农耕文明的单向文化输出</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政治统辖模式差异塑造区域文明特质</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宗教信仰分歧导致民族文化分野加剧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地理阻隔必然催生多元文明独立发展</a:t>
            </a:r>
            <a:endParaRPr lang="en-US" altLang="zh-CN" sz="1800"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29b11e1b3?vaa=1&amp;vcp=1&amp;vop=1&amp;pid=fa0417e4e&amp;color=0,55,96&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【解析】本题考查蒙古西征。题干描述了13世纪蒙古西征后，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罗斯地区出现的两种不同社会文化发展路径：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伏尔加河地区受蒙古直接统治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其政治制度（如军事管理和税收体系）推动了社会文化变迁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塑造了包含蒙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古元素的文明特质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喀尔巴阡山以西地区保留自身传统，并吸收周边民族影响，形成不同的地域特色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象的核心在于政治统辖模式的差异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B项正确；喀尔巴阡山以西地区主动吸收其他农耕文明元素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不是游牧文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明对农耕文明的单向文化输出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排除A项；题干虽提到东正教信仰的保留，但焦点在于政治统辖模式差异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宗教冲突</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排除C项；“必然”一词过于绝对，排除D项。</a:t>
            </a:r>
            <a:endParaRPr lang="en-US" altLang="zh-CN" dirty="0"/>
          </a:p>
        </p:txBody>
      </p:sp>
      <p:sp>
        <p:nvSpPr>
          <p:cNvPr id="3" name="QC_5_AN.8_1#29b11e1b3?vaa=1&amp;vcp=1&amp;vop=1&amp;pid=fa0417e4e&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87e13852e?vaa=1&amp;vcp=1&amp;vop=1&amp;pid=114afb553&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[湖北重点高中2025高二月考]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亚历山大远征时，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在东方建立了多座以自己的名字命名的希腊化城市，</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埃及的亚历山大里亚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（今亚历山大城）就是当时建立的世界名城，城内商业繁荣，学术氛围浓厚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见亚历山大远征(</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1_1#87e13852e.bracket?vaa=1&amp;vcp=1&amp;vop=1&amp;pid=114afb553&amp;color=0,55,96&amp;vpa=3&amp;vtp=1"/>
          <p:cNvSpPr/>
          <p:nvPr/>
        </p:nvSpPr>
        <p:spPr>
          <a:xfrm>
            <a:off x="22864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9_2#87e13852e.choices?vaa=1&amp;vcp=1&amp;vop=1&amp;pid=114afb553&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给埃及带来的只有深重灾难与痛苦</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具有客观的历史进步意义</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使亚历山大里亚成为当时最繁华城市</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经济发展与战争相互推动</a:t>
            </a:r>
            <a:endParaRPr lang="en-US" altLang="zh-CN" sz="1800" dirty="0"/>
          </a:p>
        </p:txBody>
      </p:sp>
      <p:sp>
        <p:nvSpPr>
          <p:cNvPr id="5" name="QC_5_AS.10_1#87e13852e?vaa=1&amp;vcp=1&amp;vop=1&amp;pid=114afb553&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【解析】本题考查亚历山大远征。根据材料“亚历山大远征时</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城内商业繁荣，学术氛围浓厚”可知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山大远征在客观上有利于文明传播与交流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具有客观进步性，B项正确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材料强调的是亚历山大远征进步性的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未涉及给埃及带来的深重灾难与痛苦，排除A项；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材料未将亚历山大里亚同世界其他地区城市进行对比，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无法得出历山大里亚成为当时最繁华城市的结论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排除C项；战争对经济的破坏性非常大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相互推动的说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法不</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准确</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195dda073?vaa=1&amp;vcp=1&amp;vop=1&amp;pid=114afb553&amp;color=0,55,96&amp;vtp=1&amp;bt=1&amp;bbb=1&amp;hb=1"/>
          <p:cNvSpPr/>
          <p:nvPr/>
        </p:nvSpPr>
        <p:spPr>
          <a:xfrm>
            <a:off x="502920" y="2074993"/>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[河南省实验中学2025高二月考]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亚历山大在东征过程中，每征服一个地区，就修筑城池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将其命名为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亚历山大城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。目前可考证的40余座城池的建筑形式与市政制度都是希腊式的，清一色的石头城堡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再配备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上希腊式体育场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、神庙、浴室等设施。</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这表明亚历山大东征(</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5_1#195dda073.bracket?vaa=1&amp;vcp=1&amp;vop=1&amp;pid=114afb553&amp;color=0,55,96&amp;vpa=4&amp;vtp=1"/>
          <p:cNvSpPr/>
          <p:nvPr/>
        </p:nvSpPr>
        <p:spPr>
          <a:xfrm>
            <a:off x="6629875" y="289985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13_2#195dda073.choices?vaa=1&amp;vcp=1&amp;vop=1&amp;pid=114afb553&amp;color=0,55,96&amp;vtp=1&amp;bbb=1"/>
          <p:cNvSpPr/>
          <p:nvPr/>
        </p:nvSpPr>
        <p:spPr>
          <a:xfrm>
            <a:off x="502920" y="3312227"/>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加速了东西方文明交融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凸显了军事掠夺的残酷</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推动了希腊文化的传播</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冲击了东亚地区的稳定</a:t>
            </a:r>
            <a:endParaRPr lang="en-US" altLang="zh-CN" sz="1800" dirty="0"/>
          </a:p>
        </p:txBody>
      </p:sp>
      <p:sp>
        <p:nvSpPr>
          <p:cNvPr id="5" name="QC_5_AS.14_1#195dda073?vaa=1&amp;vcp=1&amp;vop=1&amp;pid=114afb553&amp;color=0,55,96&amp;vtp=1&amp;bbb=1&amp;hb=1"/>
          <p:cNvSpPr/>
          <p:nvPr/>
        </p:nvSpPr>
        <p:spPr>
          <a:xfrm>
            <a:off x="502920" y="4132013"/>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【解析】本题考查亚历山大东征。由题干“40余座城池的建筑形式与市政制度都是希腊式的”可知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大在东征过程中积极传播希腊文化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推动了希腊文化的传播，C项正确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题干强调亚历山大推广希腊式设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并未涉及东方文化影响或双向交流，排除A项；材料描述的是建设行为如修筑城池配备设施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未强调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军事掠夺的残酷</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排除B项；城池主要分布在中东，东亚如中国未受直接影响，排除D项。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94bb0d8c3?vaa=1&amp;vcp=1&amp;vop=1&amp;pid=114afb553&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[陕西咸阳2025高二期中]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蒙古西征带来的或从阿拉伯等地转移过来的科技和人文知识，是日后西欧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艺复兴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”的先河；蒙古西征带来的中国火药等火器科技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更是日后西欧君主们打击封建割据领主们的致命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工具</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。欧洲民族国家的建立因此才得以实现。</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材料主要强调蒙古西征(</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17_2#94bb0d8c3.choices?vaa=1&amp;vcp=1&amp;vop=1&amp;pid=114afb553&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助推了西欧近代文明发展</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致力于东西方的文化交流</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创造了民族文化互鉴条件</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直接改变了欧洲政治格局</a:t>
            </a:r>
            <a:endParaRPr lang="en-US" altLang="zh-CN" sz="1800"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94bb0d8c3?vaa=1&amp;vcp=1&amp;vop=1&amp;pid=114afb553&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【解析】本题考查蒙古西征。据材料信息，蒙古西征带来的科技和人文知识，为西欧的“文艺复兴</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”提供了先</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河</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蒙古西征带来的中国火药等火器科技，还促进了西欧君主们打击封建割据领主</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从而推动了欧洲民族国</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家的建立</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。这些都是西欧近代文明发展的重要标志，故选A项；</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虽然蒙古西征确实促进了东西方文化交流，</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但材料主要强调的是这种交流对西欧近代文明发展的推动作用</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而非单纯的文化交流行为，排除B项；“</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创造”</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夸大了蒙古西征的作用</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且“民族文化互鉴条件”并非材料强调的主要内容</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材料更侧重于蒙古西征带来的东</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西方交流对西欧的具体影响</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排除C项；虽然材料提到欧洲民族国家的建立</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但并未说明这是蒙古西征的直</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接结果</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政治格局的改变是多种因素共同作用的结果，不能单一归因于蒙古西征，排除D项。</a:t>
            </a:r>
            <a:endParaRPr lang="en-US" altLang="zh-CN" spc="-50" dirty="0"/>
          </a:p>
        </p:txBody>
      </p:sp>
      <p:sp>
        <p:nvSpPr>
          <p:cNvPr id="3" name="QC_5_AN.20_1#94bb0d8c3?vaa=1&amp;vcp=1&amp;vop=1&amp;pid=114afb553&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1_1#91c797869?htil=1&amp;vaa=1&amp;vcp=1&amp;vop=1&amp;pid=114afb553&amp;color=0,55,96&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371244" y="1808611"/>
            <a:ext cx="1078992"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1_2#91c797869?htil=1&amp;vaa=1&amp;vcp=1&amp;vop=1&amp;pid=114afb553&amp;color=0,55,96&amp;vtp=1&amp;bt=1&amp;bbb=1&amp;hb=1&amp;hs=1"/>
          <p:cNvSpPr/>
          <p:nvPr/>
        </p:nvSpPr>
        <p:spPr>
          <a:xfrm>
            <a:off x="502920" y="1590298"/>
            <a:ext cx="9363456"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[广西部分学校2025高二联考]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《马可·波罗行纪》中记载了元代德化（今属福建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）烧制白瓷</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的场景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。下图所示的瓷罐，被威尼斯人称作“马可·波罗罐”，相传是在13世纪末由马可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·波罗从中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国的德化带回自己的家乡威尼斯的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这些史料可用于探究当时(</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AN.23_1#91c797869.bracket?vaa=1&amp;vcp=1&amp;vop=1&amp;pid=114afb553&amp;color=0,55,96&amp;vpa=6&amp;vtp=1"/>
          <p:cNvSpPr/>
          <p:nvPr/>
        </p:nvSpPr>
        <p:spPr>
          <a:xfrm>
            <a:off x="6857840" y="2491617"/>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5" name="QC_5_BD.21_3#91c797869.choices?htil=1&amp;vaa=1&amp;vcp=1&amp;vop=1&amp;pid=114afb553&amp;color=0,55,96&amp;vtp=1&amp;bbb=1&amp;hs=1"/>
          <p:cNvSpPr/>
          <p:nvPr/>
        </p:nvSpPr>
        <p:spPr>
          <a:xfrm>
            <a:off x="502920" y="2836740"/>
            <a:ext cx="9363456" cy="748030"/>
          </a:xfrm>
          <a:prstGeom prst="rect">
            <a:avLst/>
          </a:prstGeom>
          <a:noFill/>
        </p:spPr>
        <p:txBody>
          <a:bodyPr wrap="none" lIns="0" tIns="0" rIns="0" bIns="0" rtlCol="0" anchor="t"/>
          <a:lstStyle/>
          <a:p>
            <a:pPr latinLnBrk="1">
              <a:lnSpc>
                <a:spcPts val="3200"/>
              </a:lnSpc>
              <a:tabLst>
                <a:tab pos="478917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中国瓷器制售的中心</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中华文化的世界影响</a:t>
            </a:r>
            <a:endParaRPr lang="en-US" altLang="zh-CN" sz="1800" dirty="0"/>
          </a:p>
          <a:p>
            <a:pPr latinLnBrk="1">
              <a:lnSpc>
                <a:spcPts val="3000"/>
              </a:lnSpc>
              <a:tabLst>
                <a:tab pos="4789170"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蒙古远征西欧的背景</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海上丝绸之路的走向</a:t>
            </a:r>
            <a:endParaRPr lang="en-US" altLang="zh-CN" sz="1800" dirty="0"/>
          </a:p>
        </p:txBody>
      </p:sp>
      <p:sp>
        <p:nvSpPr>
          <p:cNvPr id="6" name="QC_5_AS.22_1#91c797869?vaa=1&amp;vcp=1&amp;vop=1&amp;pid=114afb553&amp;color=0,55,96&amp;vtp=1&amp;bbb=1&amp;hb=1&amp;hs=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【解析】本题考查《马可·波罗行纪》对中华文化世界影响力的提升。材料中传闻马可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·波罗将德化白瓷带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回威尼斯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体现了中国瓷器作为中华文化代表在欧洲的传播与影响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反映了元代时期中华文化通过物品交流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对世界产生的辐射作用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故选B项；材料仅提到德化一地烧制白瓷，未讨论全国瓷器产销中心的分布问题</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项；第一次蒙古西征发生于13世纪初，第三次蒙古西征开始于13世纪中叶，材料事件发生在13世纪末</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排除C项；材料虽涉及瓷器从中国运至欧洲，但未具体描述贸易路线细节，马可·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波罗旅程混合陆海路径，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据材料不足以分析海上丝绸之路的具体走向</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fade">
                                      <p:cBhvr>
                                        <p:cTn id="37" dur="500"/>
                                        <p:tgtEl>
                                          <p:spTgt spid="6">
                                            <p:txEl>
                                              <p:pRg st="5" end="5"/>
                                            </p:txEl>
                                          </p:spTgt>
                                        </p:tgtEl>
                                      </p:cBhvr>
                                    </p:animEffect>
                                    <p:anim calcmode="lin" valueType="num">
                                      <p:cBhvr>
                                        <p:cTn id="38"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deb73f201?vaa=1&amp;vcp=1&amp;vop=1&amp;pid=384a9d97c&amp;color=0,55,96&amp;vtp=1&amp;bt=1&amp;bbb=1&amp;hb=1"/>
          <p:cNvSpPr/>
          <p:nvPr/>
        </p:nvSpPr>
        <p:spPr>
          <a:xfrm>
            <a:off x="502920" y="2074993"/>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[广东部分学校2025高二期中]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公元前331年，亚历山大攻占巴比伦之后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设立了重要的行政官职以确保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政令能够顺利传达和执行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。同时，他鼓励希腊人和其他民族的移民来到巴比伦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。亚历山大采取这些措施旨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7_1#deb73f201.bracket?vaa=1&amp;vcp=1&amp;vop=1&amp;pid=384a9d97c&amp;color=0,55,96&amp;vpa=7&amp;vtp=1"/>
          <p:cNvSpPr/>
          <p:nvPr/>
        </p:nvSpPr>
        <p:spPr>
          <a:xfrm>
            <a:off x="914876" y="289985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25_2#deb73f201.choices?vaa=1&amp;vcp=1&amp;vop=1&amp;pid=384a9d97c&amp;color=0,55,96&amp;vtp=1&amp;bbb=1"/>
          <p:cNvSpPr/>
          <p:nvPr/>
        </p:nvSpPr>
        <p:spPr>
          <a:xfrm>
            <a:off x="502920" y="3312227"/>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加快希腊文化与东方文化的交融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巩固对征服地区的政治控制</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缓和民族矛盾以稳定社会的秩序</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推动经济发展与贸易的繁荣</a:t>
            </a:r>
            <a:endParaRPr lang="en-US" altLang="zh-CN" sz="1800" dirty="0"/>
          </a:p>
        </p:txBody>
      </p:sp>
      <p:sp>
        <p:nvSpPr>
          <p:cNvPr id="5" name="QC_5_AS.26_1#deb73f201?vaa=1&amp;vcp=1&amp;vop=1&amp;pid=384a9d97c&amp;color=0,55,96&amp;vtp=1&amp;bbb=1&amp;hb=1"/>
          <p:cNvSpPr/>
          <p:nvPr/>
        </p:nvSpPr>
        <p:spPr>
          <a:xfrm>
            <a:off x="502920" y="4132013"/>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【解析】本题考查亚历山大远征。亚历山大攻占巴比伦后设行政官职、鼓励移民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目的在于强化对这一征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服地区的政治掌控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确保自身统治稳固、政令畅通，巩固自身统治成果，故选B项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加快希腊文化与东方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文化的交融是结果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不是目的，排除A项；亚历山大的移民政策可能会激化而非缓和民族矛盾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如希腊移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民占据优势地位易引发原住民不满</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排除C项；这些政策的核心目标是政治而非经济方面，排除D项。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31df4e3b7?vaa=1&amp;vcp=1&amp;vop=1&amp;pid=384a9d97c&amp;color=0,55,96&amp;vtp=1&amp;bt=1&amp;bbb=1&amp;hb=1"/>
          <p:cNvSpPr/>
          <p:nvPr/>
        </p:nvSpPr>
        <p:spPr>
          <a:xfrm>
            <a:off x="502920" y="228454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[河北邢台2025高二月考]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20世纪60年代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考古工作者在今天的阿富汗某古城遗址发现多处具有希腊特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色的建筑遗迹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包括卫城、神庙、剧场、体育馆等；当地还出土了希腊人物雕塑以及大量的希腊钱币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城东西宽</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1.5千米，南北长约2千米，存在约300年。据此推知，</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这座古城兴建的时间最可能是(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1_1#31df4e3b7.bracket?vaa=1&amp;vcp=1&amp;vop=1&amp;pid=384a9d97c&amp;color=0,55,96&amp;vpa=8&amp;vtp=1"/>
          <p:cNvSpPr/>
          <p:nvPr/>
        </p:nvSpPr>
        <p:spPr>
          <a:xfrm>
            <a:off x="9887425" y="310940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29_2#31df4e3b7.choices?vaa=1&amp;vcp=1&amp;vop=1&amp;pid=384a9d97c&amp;color=0,55,96&amp;vtp=1&amp;bbb=1"/>
          <p:cNvSpPr/>
          <p:nvPr/>
        </p:nvSpPr>
        <p:spPr>
          <a:xfrm>
            <a:off x="502920" y="3516761"/>
            <a:ext cx="10570464" cy="360680"/>
          </a:xfrm>
          <a:prstGeom prst="rect">
            <a:avLst/>
          </a:prstGeom>
          <a:noFill/>
        </p:spPr>
        <p:txBody>
          <a:bodyPr wrap="none" lIns="0" tIns="0" rIns="0" bIns="0" rtlCol="0" anchor="t"/>
          <a:lstStyle/>
          <a:p>
            <a:pPr latinLnBrk="1">
              <a:lnSpc>
                <a:spcPts val="3200"/>
              </a:lnSpc>
              <a:tabLst>
                <a:tab pos="3080385" algn="l"/>
                <a:tab pos="5907405" algn="l"/>
                <a:tab pos="827659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公元前18—前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15世纪</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公元前4—前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1世纪</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1—4世纪</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公元7—10世纪</a:t>
            </a:r>
            <a:endParaRPr lang="en-US" altLang="zh-CN" sz="1800" dirty="0"/>
          </a:p>
        </p:txBody>
      </p:sp>
      <p:sp>
        <p:nvSpPr>
          <p:cNvPr id="5" name="QC_5_AS.30_1#31df4e3b7?vaa=1&amp;vcp=1&amp;vop=1&amp;pid=384a9d97c&amp;color=0,55,96&amp;vtp=1&amp;bbb=1&amp;hb=1"/>
          <p:cNvSpPr/>
          <p:nvPr/>
        </p:nvSpPr>
        <p:spPr>
          <a:xfrm>
            <a:off x="502920" y="3937068"/>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【解析】本题考查“希腊化时代”。根据材料可知，这座城市是“希腊化”时期新建城市的典型代表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亚历山大灭亡波斯是在公元前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4世纪晚期，B项正确；公元前15世纪以前，阿富汗各地难以接触到希腊文化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项；阿富汗在公元1-4世纪为贵霜帝国统治，排除C项；公元7-10世纪</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这一时期伊斯兰文化在阿富汗等地占据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主导地位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希腊文化的影响力已经大幅减弱，不可能出现具有如此明显希腊特色的古城，排除D项。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4bf39bf4c?vaa=1&amp;vcp=1&amp;vop=1&amp;pid=384a9d97c&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[江苏无锡2025高二期中]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有学者指出，蒙古西征在踏碎了城市的同时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也摧毁或动摇了欧洲教皇统治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的经济基础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尤其是蒙古对征服区实行宗教信仰自由的政策，让欧洲人开始质疑教会的观点和主张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明了蒙古西征(</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5_1#4bf39bf4c.bracket?vaa=1&amp;vcp=1&amp;vop=1&amp;pid=384a9d97c&amp;color=0,55,96&amp;vpa=9&amp;vtp=1"/>
          <p:cNvSpPr/>
          <p:nvPr/>
        </p:nvSpPr>
        <p:spPr>
          <a:xfrm>
            <a:off x="20578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33_2#4bf39bf4c.choices?vaa=1&amp;vcp=1&amp;vop=1&amp;pid=384a9d97c&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推动了东西方文化交流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引发了大规模民族迁徙</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促进了欧洲的思想解放</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激发了欧洲的宗教改革</a:t>
            </a:r>
            <a:endParaRPr lang="en-US" altLang="zh-CN" sz="1800" dirty="0"/>
          </a:p>
        </p:txBody>
      </p:sp>
      <p:sp>
        <p:nvSpPr>
          <p:cNvPr id="5" name="QC_5_AS.34_1#4bf39bf4c?vaa=1&amp;vcp=1&amp;vop=1&amp;pid=384a9d97c&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【解析】本题考查蒙古西征。材料“摧毁或动摇了欧洲教皇统治的经济基础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尤其是蒙古对征服区实行宗教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信仰自由的政策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让欧洲人开始质疑教会的观点和主张”说明蒙古西征冲击了欧洲教皇的统治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推动了宗教信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仰自由思想的传播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有利于打破西欧对天主教会的迷信，从而促进了欧洲的思想解放，C项正确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材料仅涉及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推动西欧的思想解放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未体现推动东西方文化交流，排除A项；蒙古西征推动了民族迁徙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但是材料强调的是思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想解放</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排除B项；1517年马丁·路德揭开了宗教改革的序幕，与蒙古西征时间不符，排除D项。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c10415401.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c10415401.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第五单元</a:t>
            </a:r>
            <a:endParaRPr lang="en-US" altLang="zh-CN" sz="5400" dirty="0"/>
          </a:p>
        </p:txBody>
      </p:sp>
      <p:sp>
        <p:nvSpPr>
          <p:cNvPr id="4" name="C_1_BD#c10415401.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战争与文化交锋</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e7a1110be?vaa=1&amp;vcp=1&amp;vop=1&amp;pid=384a9d97c&amp;color=0,55,96&amp;vtp=1&amp;bt=1&amp;bbb=1&amp;hb=1"/>
          <p:cNvSpPr/>
          <p:nvPr/>
        </p:nvSpPr>
        <p:spPr>
          <a:xfrm>
            <a:off x="502920" y="1764479"/>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[山东济宁2025高二检测]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蒙古西征给欧洲带来极大的灾难：欧洲被外族入侵，封建制度遭受冲击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军所至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焚毁田园，摧毁堡垒；教廷的权威蒙受极大的打击。欧洲人开始向内反思</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希望重建一套安身立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命的依据</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。因此，</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欧洲人(</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9_1#e7a1110be.bracket?vaa=1&amp;vcp=1&amp;vop=1&amp;pid=384a9d97c&amp;color=0,55,96&amp;vpa=10&amp;vtp=1"/>
          <p:cNvSpPr/>
          <p:nvPr/>
        </p:nvSpPr>
        <p:spPr>
          <a:xfrm>
            <a:off x="3200876" y="2608394"/>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37_2#e7a1110be.choices?vaa=1&amp;vcp=1&amp;vop=1&amp;pid=384a9d97c&amp;color=0,55,96&amp;vtp=1&amp;bbb=1"/>
          <p:cNvSpPr/>
          <p:nvPr/>
        </p:nvSpPr>
        <p:spPr>
          <a:xfrm>
            <a:off x="502920" y="301123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掀起了宗教改革运动的浪潮</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重视人的力量追求现世生活</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开展了轰轰烈烈的启蒙运动</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开展了资产阶级的革命运动</a:t>
            </a:r>
            <a:endParaRPr lang="en-US" altLang="zh-CN" sz="1800" dirty="0"/>
          </a:p>
        </p:txBody>
      </p:sp>
      <p:sp>
        <p:nvSpPr>
          <p:cNvPr id="5" name="QC_5_AS.38_1#e7a1110be?vaa=1&amp;vcp=1&amp;vop=1&amp;pid=384a9d97c&amp;color=0,55,96&amp;vtp=1&amp;bbb=1&amp;hb=1"/>
          <p:cNvSpPr/>
          <p:nvPr/>
        </p:nvSpPr>
        <p:spPr>
          <a:xfrm>
            <a:off x="502920" y="38500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【解析】本题考查蒙古西征与地域文化发展之间的关系。根据材料信息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蒙古西征确实对欧洲产生了深远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包括对封建制度的冲击和对教廷权威的削弱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。这种外部压力促使欧洲人开始重新思考自己的社会和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文化体系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并寻求新的价值观和生活方式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。其中一个显著的趋势是更加重视人的力量和追求现世生活的改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B项正确；宗教改革运动发生在16—17世纪，蒙古西征发生在13世纪，排除A项；启蒙运动发生在17—</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世纪，</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与材料时间不符</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，排除C项；材料主要涉及蒙古西征对于欧洲文化思想的影响，没有强调政治领</a:t>
            </a:r>
            <a:endPar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域，排除D项。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a5e53fa29?vaa=1&amp;vcp=1&amp;vop=1&amp;pid=384a9d97c&amp;color=0,55,96&amp;vtp=1&amp;bt=1&amp;bbb=1&amp;hb=1"/>
          <p:cNvSpPr/>
          <p:nvPr/>
        </p:nvSpPr>
        <p:spPr>
          <a:xfrm>
            <a:off x="502920" y="2052261"/>
            <a:ext cx="10570464" cy="37069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[贵州安顺2025高二联考]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阅读材料，完成下列要求。</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马太</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巴黎在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世纪叙述了蒙古西征的毁灭性破坏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字里行间流露出一种恐惧的心理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他将蒙古人</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比喻成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像魔鬼一样涌出地狱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像蝗虫遍布地面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他们闪电般来到基督徒的国境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烧杀掳掠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无比恐怖和</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可怕地攻打一切人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料二</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从蒙古人传播文化这一点说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差不多和罗马人传播文化一样有益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对于世界的贡献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只有好望角</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的发现和美洲的发现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才能够在这一点上与之比拟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摘编自格鲁塞（1885—1952年）《蒙古帝国史》</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1）结合材料一、二及所学知识，对马太·巴黎和格鲁塞关于蒙古西征这一史实的观点进行评析。</a:t>
            </a:r>
            <a:endParaRPr lang="en-US" altLang="zh-CN" sz="1800" dirty="0"/>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2）请结合材料分析影响历史评价的因素有哪些。</a:t>
            </a:r>
            <a:endParaRPr lang="en-US" altLang="zh-CN"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1#a5e53fa29?vaa=1&amp;vcp=1&amp;vop=1&amp;pid=384a9d97c&amp;color=0,55,96&amp;vtp=1&amp;bt=1&amp;bbb=1&amp;hb=1"/>
          <p:cNvSpPr/>
          <p:nvPr/>
        </p:nvSpPr>
        <p:spPr>
          <a:xfrm>
            <a:off x="502920" y="2283401"/>
            <a:ext cx="10570464" cy="32878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【解析】本题考查蒙古西征。（1）根据材料“马太·巴黎在13世纪叙述了蒙古西征的毁灭性破坏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字里行间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流露出一种恐惧的心理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。他将蒙古人比喻成‘像魔鬼一样涌出地狱’‘像蝗虫遍布地面</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’‘他们闪电般来到基督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徒的国境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烧杀掳掠，无比恐怖和可怕地攻打一切人’”，结合所学可从短期破坏性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、宗教文化冲突和局限性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三个角度分析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根据材料“从蒙古人传播文化这一点说，差不多和罗马人传播文化一样有益。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对于世界的贡献，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只有好望角的发现和美洲的发现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才能够在这一点上与之比拟”，可从东西方交流、技术传播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、全球史观角度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分析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结合所学，从视角差异和辩证角度进一步综合分析。</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2）由材料“从蒙古人传播文化这一点说，差不多和罗马人传播文化一样有益。对于世界的贡献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只有好望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角的发现和美洲的发现</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才能够在这一点上与之比拟”及所学可得出，从主观和客观两个角度分析即可。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1#a5e53fa29?vaa=1&amp;vcp=1&amp;vop=1&amp;pid=384a9d97c&amp;color=0,55,96&amp;vtp=1&amp;bt=1&amp;bbb=1&amp;hb=1"/>
          <p:cNvSpPr/>
          <p:nvPr/>
        </p:nvSpPr>
        <p:spPr>
          <a:xfrm>
            <a:off x="502920" y="2270606"/>
            <a:ext cx="10570464" cy="32880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（1）①从材料一观点评析</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.短期破坏性。马太·巴黎的描述反映了蒙古西征对当地的直接冲击。例如</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蒙古军队对基辅罗斯的征服导</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致城市被毁</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、人口锐减，符合“烧杀掳掠”的记载</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。这种破坏性在短期内严重削弱了被征服地区的经济与社</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会结构</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.宗教与文化冲突。蒙古西征被视为对基督教世界的威胁，材料中“魔鬼”“蝗虫”的比喻</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体现了当时欧洲</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对异质文明的恐惧</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以及蒙古人“非基督教”身份引发的文化排斥。</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.该观点的局限性。该观点仅聚焦战争的暴力性，忽视了蒙古帝国对被征服地区治理的延续性</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（如保留部</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分地区原有行政体系</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）及后期文化交融的可能。</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2#a5e53fa29?vaa=1&amp;vcp=1&amp;vop=1&amp;pid=384a9d97c&amp;color=0,55,96&amp;vtp=1&amp;bt=1&amp;bbb=1&amp;hb=1"/>
          <p:cNvSpPr/>
          <p:nvPr/>
        </p:nvSpPr>
        <p:spPr>
          <a:xfrm>
            <a:off x="502920" y="2064865"/>
            <a:ext cx="10570464" cy="3707130"/>
          </a:xfrm>
          <a:prstGeom prst="rect">
            <a:avLst/>
          </a:prstGeom>
          <a:noFill/>
        </p:spPr>
        <p:txBody>
          <a:bodyPr wrap="none" lIns="0" tIns="0" rIns="0" bIns="0" rtlCol="0" anchor="t"/>
          <a:lstStyle/>
          <a:p>
            <a:pPr algn="l" latinLnBrk="1">
              <a:lnSpc>
                <a:spcPts val="3300"/>
              </a:lnSpc>
            </a:pP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②从材料二观点评析</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.促进东西方交流。格鲁塞强调蒙古西征客观上打通了欧亚文化传播路径。例如，驿站制度覆盖欧亚</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保</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障了丝绸之路的安全</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使马可·波罗等商人、学者得以频繁往来，推动了技术（如火药、印刷术</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）与文化</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的双向传播</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.技术传播的深远影响。蒙古帝国控制区内的技术流动加速了欧洲社会变革。例如</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火药经阿拉伯传入欧</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洲</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推动军事革命；指南针的传入，为大航海时代奠定基础。这些贡献与“好望角发现”“美洲发现”</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类似，</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均改变了世界格局</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.该观点具有全球史观的合理性。格鲁塞的评价基于长时段视角</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认为蒙古西征打破了欧亚大陆的割据状</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态</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促进了多元文明的碰撞与交融，与罗马帝国的文化整合具有相似历史意义。</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3#a5e53fa29?vaa=1&amp;vcp=1&amp;vop=1&amp;pid=384a9d97c&amp;color=0,55,96&amp;vtp=1&amp;bt=1&amp;bbb=1&amp;hb=1"/>
          <p:cNvSpPr/>
          <p:nvPr/>
        </p:nvSpPr>
        <p:spPr>
          <a:xfrm>
            <a:off x="502920" y="2039561"/>
            <a:ext cx="10570464" cy="3706940"/>
          </a:xfrm>
          <a:prstGeom prst="rect">
            <a:avLst/>
          </a:prstGeom>
          <a:noFill/>
        </p:spPr>
        <p:txBody>
          <a:bodyPr wrap="none" lIns="0" tIns="0" rIns="0" bIns="0" rtlCol="0" anchor="t"/>
          <a:lstStyle/>
          <a:p>
            <a:pPr algn="l" latinLnBrk="1">
              <a:lnSpc>
                <a:spcPts val="3300"/>
              </a:lnSpc>
            </a:pP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③综合评析</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.视角差异</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以亲历者视角，突出战争的短期破坏性，反映当时欧洲的恐惧与创伤。</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料二</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以后世全球史观，强调蒙古西征对文明交流的长期推动作用。</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.辩证统一</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蒙</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古西征既是毁灭性的军事征服</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也是文明交融的催化剂，其影响需结合具体区域与时段分析</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不可片面</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肯定或否定</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2）主观上：评价者的阶级立场与教育背景等。</a:t>
            </a:r>
            <a:endParaRPr lang="en-US" altLang="zh-CN" sz="1800" dirty="0"/>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客观上</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史料的性质与来源；时代背景；评价维度的选择；史学研究方法等。</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1a447f1c8?vaa=1&amp;vcp=1&amp;vop=1&amp;pid=84de63014&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[河南郑州2025高二月考]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对于亚历山大远征的评价，自古以来就存在争议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。古罗马学者大多对亚历山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大的残暴多有批评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。近代早期，西方学术界对亚历山大一般持肯定态度，那时正是西方殖民扩张时代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此可知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对亚历山大远征的评价(</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46_1#1a447f1c8.bracket?vaa=1&amp;vcp=1&amp;vop=1&amp;pid=84de63014&amp;color=0,55,96&amp;vpa=11&amp;vtp=1"/>
          <p:cNvSpPr/>
          <p:nvPr/>
        </p:nvSpPr>
        <p:spPr>
          <a:xfrm>
            <a:off x="3873976"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44_2#1a447f1c8.choices?vaa=1&amp;vcp=1&amp;vop=1&amp;pid=84de63014&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存在绝对肯定与绝对否定</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取决于对史料的占有</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受制于评价者的史学素养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受评价者立场的影响</a:t>
            </a:r>
            <a:endParaRPr lang="en-US" altLang="zh-CN" sz="1800" dirty="0"/>
          </a:p>
        </p:txBody>
      </p:sp>
      <p:sp>
        <p:nvSpPr>
          <p:cNvPr id="5" name="QC_5_AS.45_1#1a447f1c8?vaa=1&amp;vcp=1&amp;vop=1&amp;pid=84de63014&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【解析】本题结合历史解释考查亚历山大远征。据材料“古罗马学者</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多有批评”“西方学术界</a:t>
            </a:r>
            <a:r>
              <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持肯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定态度</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西方殖民扩张时代”可知，古罗马与近代早期对亚历山大远征存有不同的评价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近代西方学术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界普遍持赞同态度与当时西方对外殖民扩张有关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即评价受到立场的影响，故选D项；据材料“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多有批评”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一般持肯定态度”可知材料并非强调“绝对肯定与绝对否定”，排除A项；据材料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“那时正是西方殖民扩张时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”可知，材料强调评价受时代、立场的影响，而非史料占有的情况，排除B项；材料强调古罗马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、近代西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方学者评价态度背后的不同立场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而非评价者本身的史学素养，排除C项。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24fb7f50a?vaa=1&amp;vcp=1&amp;vop=1&amp;pid=84de63014&amp;color=0,55,96&amp;vtp=1&amp;bt=1&amp;bbb=1"/>
          <p:cNvSpPr/>
          <p:nvPr/>
        </p:nvSpPr>
        <p:spPr>
          <a:xfrm>
            <a:off x="502920" y="2267113"/>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[安徽芜湖安徽师大附中2025高二质检]</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下列史料可用于研究(</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graphicFrame>
        <p:nvGraphicFramePr>
          <p:cNvPr id="27" name="QC_5_BD.48_2#24fb7f50a?colgroup=45&amp;vaa=1&amp;vcp=1&amp;vop=1&amp;pid=84de63014&amp;color=0,55,96&amp;vtp=1&amp;bbb=1&amp;hb=1"/>
          <p:cNvGraphicFramePr>
            <a:graphicFrameLocks noGrp="1"/>
          </p:cNvGraphicFramePr>
          <p:nvPr/>
        </p:nvGraphicFramePr>
        <p:xfrm>
          <a:off x="502920" y="2761143"/>
          <a:ext cx="10552176" cy="1873758"/>
        </p:xfrm>
        <a:graphic>
          <a:graphicData uri="http://schemas.openxmlformats.org/drawingml/2006/table">
            <a:tbl>
              <a:tblPr/>
              <a:tblGrid>
                <a:gridCol w="10552176"/>
              </a:tblGrid>
              <a:tr h="743458">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公元前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255</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一位埃及养驼人给雇主写信讨薪</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他说因为自己是一个</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蛮族人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不懂希腊语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而被拖欠</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个月报酬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6842">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公元前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218</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埃及的希腊人伊多门努斯投诉同村的两个埃及人灌溉时用水冲走了他田里的种子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3458">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公元前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163</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马其顿后裔托勒迈写信给埃及总督</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投诉塞拉皮翁神庙的一些面包师对他进行了暴力袭</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击</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他的助手哈尔迈斯遭到殴打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48_3#24fb7f50a.choices?vaa=1&amp;vcp=1&amp;vop=1&amp;pid=84de63014&amp;color=0,55,96&amp;vtp=1&amp;bbb=1"/>
          <p:cNvSpPr/>
          <p:nvPr/>
        </p:nvSpPr>
        <p:spPr>
          <a:xfrm>
            <a:off x="502920" y="4767743"/>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托勒密埃及的社会结构</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罗马统治下的埃及经济</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希腊化范围的持续扩大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地中海区域的文明交流</a:t>
            </a:r>
            <a:endParaRPr lang="en-US" altLang="zh-CN" sz="1800"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0_1#24fb7f50a?vaa=1&amp;vcp=1&amp;vop=1&amp;pid=84de63014&amp;color=0,55,96&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【解析】本题结合史料实证考查托勒密埃及的社会结构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。题干三则材料的时间均属托勒密王朝统治时期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公元前305—前30年），涉及希腊移民与埃及土著间的矛盾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显示希腊统治阶层与埃及宗教势力间的紧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张关系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这些案例共同揭示了托勒密埃及社会存在希腊殖民者与土著埃及人之间的矛盾，故选A项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统治埃及始于公元前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30年，材料时间均在罗马统治前，排除B项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材料聚焦希腊殖民者与土著埃及人之间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的矛盾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未提及希腊文化向其他地区传播，排除C项；材料内容限于埃及本土社会矛盾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未涉及跨地中海</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的文化互动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51_1#24fb7f50a?vaa=1&amp;vcp=1&amp;vop=1&amp;pid=84de63014&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ba2b1f4a2.fixed?vcp=1&amp;pid=c10415401&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ba2b1f4a2.fixed?vcp=1&amp;pid=c10415401&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第11课</a:t>
            </a:r>
            <a:endParaRPr lang="en-US" altLang="zh-CN" sz="5400" dirty="0"/>
          </a:p>
        </p:txBody>
      </p:sp>
      <p:sp>
        <p:nvSpPr>
          <p:cNvPr id="4" name="C_2_BD#ba2b1f4a2.fixed?vcp=1&amp;pid=c10415401&amp;color=61,88,159&amp;vtp=1&amp;bbb=1&amp;hb=1"/>
          <p:cNvSpPr/>
          <p:nvPr/>
        </p:nvSpPr>
        <p:spPr>
          <a:xfrm>
            <a:off x="4251960" y="2267712"/>
            <a:ext cx="7918704" cy="1911096"/>
          </a:xfrm>
          <a:prstGeom prst="rect">
            <a:avLst/>
          </a:prstGeom>
          <a:noFill/>
        </p:spPr>
        <p:txBody>
          <a:bodyPr wrap="none" lIns="0" tIns="0" rIns="0" bIns="0" rtlCol="0" anchor="ctr"/>
          <a:lstStyle/>
          <a:p>
            <a:pPr algn="l" latinLnBrk="1">
              <a:lnSpc>
                <a:spcPts val="6500"/>
              </a:lnSpc>
            </a:pPr>
            <a:r>
              <a:rPr lang="en-US" altLang="zh-CN" sz="5400" b="0" i="0">
                <a:solidFill>
                  <a:srgbClr val="3D589F"/>
                </a:solidFill>
                <a:latin typeface="印品黑体" pitchFamily="34" charset="0"/>
                <a:ea typeface="印品黑体" pitchFamily="34" charset="-122"/>
                <a:cs typeface="印品黑体" pitchFamily="34" charset="-120"/>
              </a:rPr>
              <a:t>古代战争与地域文化的演</a:t>
            </a:r>
            <a:endParaRPr lang="en-US" altLang="zh-CN" sz="5400" b="0" i="0">
              <a:solidFill>
                <a:srgbClr val="3D589F"/>
              </a:solidFill>
              <a:latin typeface="印品黑体" pitchFamily="34" charset="0"/>
              <a:ea typeface="印品黑体" pitchFamily="34" charset="-122"/>
              <a:cs typeface="印品黑体" pitchFamily="34" charset="-120"/>
            </a:endParaRPr>
          </a:p>
          <a:p>
            <a:pPr latinLnBrk="1">
              <a:lnSpc>
                <a:spcPts val="6600"/>
              </a:lnSpc>
            </a:pPr>
            <a:r>
              <a:rPr lang="en-US" altLang="zh-CN" sz="5400" b="0" i="0">
                <a:solidFill>
                  <a:srgbClr val="3D589F"/>
                </a:solidFill>
                <a:latin typeface="印品黑体" pitchFamily="34" charset="0"/>
                <a:ea typeface="印品黑体" pitchFamily="34" charset="-122"/>
                <a:cs typeface="印品黑体" pitchFamily="34" charset="-120"/>
              </a:rPr>
              <a:t>变</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ba2b1f4a2?lid=a8fd3912f&amp;cid=a8fd3912f&amp;vtp=1&amp;bt=1&amp;bbb=1"/>
          <p:cNvSpPr/>
          <p:nvPr/>
        </p:nvSpPr>
        <p:spPr>
          <a:xfrm>
            <a:off x="5943600" y="172821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亚历山大远征与“希腊化时代”    重点</a:t>
            </a:r>
            <a:endParaRPr lang="en-US" altLang="zh-CN" sz="1600" dirty="0"/>
          </a:p>
        </p:txBody>
      </p:sp>
      <p:sp>
        <p:nvSpPr>
          <p:cNvPr id="3" name="C_1#目录1:ba2b1f4a2?lid=a530a3eb2&amp;cid=a530a3eb2&amp;vtp=1&amp;bbb=1"/>
          <p:cNvSpPr/>
          <p:nvPr/>
        </p:nvSpPr>
        <p:spPr>
          <a:xfrm>
            <a:off x="5943600" y="20116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蒙古西征与东西方交流    基础</a:t>
            </a:r>
            <a:endParaRPr lang="en-US" altLang="zh-CN" sz="1600" dirty="0"/>
          </a:p>
        </p:txBody>
      </p:sp>
      <p:sp>
        <p:nvSpPr>
          <p:cNvPr id="4" name="C_1#目录1:ba2b1f4a2?lid=1ac6071b4&amp;cid=1ac6071b4&amp;vtp=1&amp;bbb=1">
            <a:hlinkClick r:id="rId1" action="ppaction://hlinksldjump"/>
          </p:cNvPr>
          <p:cNvSpPr/>
          <p:nvPr/>
        </p:nvSpPr>
        <p:spPr>
          <a:xfrm>
            <a:off x="5943600" y="3942588"/>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亚历山大政策对“希腊化时代”的影响    重点</a:t>
            </a:r>
            <a:endParaRPr lang="en-US" altLang="zh-CN" sz="1600" dirty="0"/>
          </a:p>
        </p:txBody>
      </p:sp>
      <p:sp>
        <p:nvSpPr>
          <p:cNvPr id="5" name="C_1#目录1:ba2b1f4a2?lid=fa0417e4e&amp;cid=fa0417e4e&amp;vtp=1&amp;bbb=1">
            <a:hlinkClick r:id="rId2" action="ppaction://hlinksldjump"/>
          </p:cNvPr>
          <p:cNvSpPr/>
          <p:nvPr/>
        </p:nvSpPr>
        <p:spPr>
          <a:xfrm>
            <a:off x="5943600" y="4226052"/>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蒙古西征及蒙古帝国对东西方文化影响的两面性    难点</a:t>
            </a:r>
            <a:endParaRPr lang="en-US" altLang="zh-CN" sz="1600" dirty="0"/>
          </a:p>
        </p:txBody>
      </p:sp>
      <p:sp>
        <p:nvSpPr>
          <p:cNvPr id="6" name="C_1#目录1:ba2b1f4a2?lid=9a73b8190&amp;cid=9a73b8190&amp;vtp=1&amp;bbb=1"/>
          <p:cNvSpPr/>
          <p:nvPr/>
        </p:nvSpPr>
        <p:spPr>
          <a:xfrm>
            <a:off x="5943600" y="4779645"/>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对希腊化世界的认识</a:t>
            </a:r>
            <a:endParaRPr lang="en-US" altLang="zh-CN" sz="1600" dirty="0"/>
          </a:p>
        </p:txBody>
      </p:sp>
      <p:sp>
        <p:nvSpPr>
          <p:cNvPr id="7" name="C_1#目录1:ba2b1f4a2?lid=60287723e&amp;cid=60287723e&amp;vtp=1&amp;bbb=1"/>
          <p:cNvSpPr/>
          <p:nvPr/>
        </p:nvSpPr>
        <p:spPr>
          <a:xfrm>
            <a:off x="5943600" y="5063109"/>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蒙古帝国作为东西方交流纽带的作用</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ac6071b4?vcp=1&amp;pid=2b3ea2d4d&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亚历山大政策对“希腊化时代”的影响</a:t>
            </a:r>
            <a:endParaRPr lang="en-US" altLang="zh-CN" sz="2000" dirty="0"/>
          </a:p>
        </p:txBody>
      </p:sp>
      <p:graphicFrame>
        <p:nvGraphicFramePr>
          <p:cNvPr id="6" name="P_5_BD#e7c807df0?colgroup=3,41&amp;vcp=1&amp;pid=1ac6071b4&amp;color=0,55,96&amp;vtp=1&amp;bbb=1&amp;hb=1"/>
          <p:cNvGraphicFramePr>
            <a:graphicFrameLocks noGrp="1"/>
          </p:cNvGraphicFramePr>
          <p:nvPr/>
        </p:nvGraphicFramePr>
        <p:xfrm>
          <a:off x="502920" y="2025650"/>
          <a:ext cx="10543032" cy="4188844"/>
        </p:xfrm>
        <a:graphic>
          <a:graphicData uri="http://schemas.openxmlformats.org/drawingml/2006/table">
            <a:tbl>
              <a:tblPr/>
              <a:tblGrid>
                <a:gridCol w="932688"/>
                <a:gridCol w="9610344"/>
              </a:tblGrid>
              <a:tr h="746443">
                <a:tc rowSpan="3">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保留了波斯的专制政体和行省制，实行一种特殊的</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交融希腊与东方特征的君主专制政体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笼络波斯贵族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起用波斯旧臣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vMerge="1">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鼓励通婚，打破了民族界限和地区差异，维系了帝国统治，促进了东西方民族的交融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vMerge="1">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尊重宗教信仰，为东西方民族友好相处奠定了情感基础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rowSpan="3">
                  <a:txBody>
                    <a:bodyPr/>
                    <a:lstStyle/>
                    <a:p>
                      <a:pPr algn="ctr" latinLnBrk="1" hangingPunct="0">
                        <a:lnSpc>
                          <a:spcPts val="27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打通了欧亚大陆的交通，打破了东西方长期独立隔离的状态，为经济交流创造了条件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vMerge="1">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战争掠夺来的财富被用于建立码头</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疏通河道，兴建水利等，使当地农业得到较大发展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东西方商业往来</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经济交流日益加强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vMerge="1">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建立“希腊化”城市，这些城市迁入了大量随远征而来的希腊人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成为孕育希腊化文明的沃土和沟通希腊文明与东方文明的桥梁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P_5_BD#e7c807df0?colgroup=3,41&amp;vcp=1&amp;pid=1ac6071b4&amp;color=0,55,96&amp;vtp=1&amp;bbb=1&amp;hb=1"/>
          <p:cNvGraphicFramePr>
            <a:graphicFrameLocks noGrp="1"/>
          </p:cNvGraphicFramePr>
          <p:nvPr/>
        </p:nvGraphicFramePr>
        <p:xfrm>
          <a:off x="502920" y="2025650"/>
          <a:ext cx="10543032" cy="4188844"/>
        </p:xfrm>
        <a:graphic>
          <a:graphicData uri="http://schemas.openxmlformats.org/drawingml/2006/table">
            <a:tbl>
              <a:tblPr/>
              <a:tblGrid>
                <a:gridCol w="932688"/>
                <a:gridCol w="9610344"/>
              </a:tblGrid>
              <a:tr h="389827">
                <a:tc rowSpan="2">
                  <a:txBody>
                    <a:bodyPr/>
                    <a:lstStyle/>
                    <a:p>
                      <a:pPr algn="ctr" latinLnBrk="1" hangingPunct="0">
                        <a:lnSpc>
                          <a:spcPts val="27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鼓励文化发展，资助各种科学研究，兴建文化设施，促进了东西方文化的交融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vMerge="1">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马其顿军队中的大量雇佣兵居住在各个被征服地，成为希腊文化重要的传播者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文本框 2"/>
          <p:cNvSpPr txBox="1"/>
          <p:nvPr/>
        </p:nvSpPr>
        <p:spPr>
          <a:xfrm>
            <a:off x="10911840" y="1036320"/>
            <a:ext cx="727075" cy="368300"/>
          </a:xfrm>
          <a:prstGeom prst="rect">
            <a:avLst/>
          </a:prstGeom>
          <a:noFill/>
        </p:spPr>
        <p:txBody>
          <a:bodyPr wrap="square" rtlCol="0">
            <a:spAutoFit/>
          </a:bodyPr>
          <a:p>
            <a:r>
              <a:rPr lang="zh-CN" altLang="en-US"/>
              <a:t>续表</a:t>
            </a:r>
            <a:endParaRPr lang="zh-CN" altLang="en-US"/>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9ddaed9e5?vaa=1&amp;vcp=1&amp;vop=1&amp;pid=1ac6071b4&amp;color=0,55,96&amp;vtp=1&amp;bt=1&amp;bbb=1&amp;hb=1"/>
          <p:cNvSpPr/>
          <p:nvPr/>
        </p:nvSpPr>
        <p:spPr>
          <a:xfrm>
            <a:off x="502920" y="2691166"/>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[河南郑州2025高二期末]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亚历山大在完成对波斯帝国的征服后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对波斯帝国的统治制度进行了一系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列改造利用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。他重用归顺的波斯贵族，与东方女子通婚，头戴波斯王冠；将军事、行政、立法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、铸币大权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收归中央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接受了波斯的行省制，但削弱了总督的权力。他在远征路上建立的希腊式城市或殖民地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更是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在他的掌握之中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这反映了亚历山大在波斯(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1_2#9ddaed9e5.choices?vaa=1&amp;vcp=1&amp;vop=1&amp;pid=1ac6071b4&amp;color=0,55,96&amp;vtp=1&amp;bbb=1"/>
          <p:cNvSpPr/>
          <p:nvPr/>
        </p:nvSpPr>
        <p:spPr>
          <a:xfrm>
            <a:off x="502920" y="43475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强化了希腊文化的主导地位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通过分享政权来笼络当地贵族</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因加强专制集权而异常残暴</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将因俗而治与推行希腊化并举</a:t>
            </a:r>
            <a:endParaRPr lang="en-US" altLang="zh-CN" sz="18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9ddaed9e5?vaa=1&amp;vcp=1&amp;vop=1&amp;pid=1ac6071b4&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【解析】本题考查亚历山大远征后的统治政策及其对波斯帝国的治理方式。</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亚历山大重用归顺的波斯贵族、</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与东方女子通婚</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、头戴波斯王冠，体现了尊重当地习俗的因俗而治策略；同时将军事、行政、立法</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、铸币大</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权收归中央</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削弱总督权力，并建立希腊式城市或在殖民地推行希腊文化</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。这反映了将因俗而治与推行希腊</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化并举的政策</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D项正确；材料中虽提及建立希腊式城市或殖民地推广希腊文化</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但亚历山大也采纳波斯传</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统如通婚和戴波斯王冠</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说明并非单一强化希腊文化主导，而是文化交融，排除A项</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重用波斯贵族表面笼</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络当地势力</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但收归中央行政、立法等权力并削弱总督，实际加强了专制控制而非真正分享政权，排除B</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材料未提残暴行为</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且事实上亚历山大通过联姻和因俗而治减少反抗，并非异常残暴，排除C项。</a:t>
            </a:r>
            <a:endParaRPr lang="en-US" altLang="zh-CN" spc="-50" dirty="0"/>
          </a:p>
        </p:txBody>
      </p:sp>
      <p:sp>
        <p:nvSpPr>
          <p:cNvPr id="3" name="QC_5_AN.4_1#9ddaed9e5?vaa=1&amp;vcp=1&amp;vop=1&amp;pid=1ac6071b4&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a0417e4e?vcp=1&amp;pid=2b3ea2d4d&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蒙古西征及蒙古帝国对东西方文化影响的两面性</a:t>
            </a:r>
            <a:endParaRPr lang="en-US" altLang="zh-CN" sz="2000" dirty="0"/>
          </a:p>
        </p:txBody>
      </p:sp>
      <p:sp>
        <p:nvSpPr>
          <p:cNvPr id="3" name="P_5_BD#26b49885e?vcp=1&amp;pid=fa0417e4e&amp;color=0,55,96&amp;vtp=1&amp;bbb=1&amp;hb=1"/>
          <p:cNvSpPr/>
          <p:nvPr/>
        </p:nvSpPr>
        <p:spPr>
          <a:xfrm>
            <a:off x="502920" y="1898650"/>
            <a:ext cx="10570464" cy="399605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1.积极影响</a:t>
            </a:r>
            <a:endParaRPr lang="en-US" altLang="zh-CN" sz="1800" dirty="0"/>
          </a:p>
          <a:p>
            <a:pPr latinLnBrk="1">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1）蒙古帝国发达的“驿站”制度，为东西方文化交流提供了极为便利的条件。</a:t>
            </a:r>
            <a:endParaRPr lang="en-US" altLang="zh-CN" sz="1800" dirty="0"/>
          </a:p>
          <a:p>
            <a:pPr latinLnBrk="1">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2）蒙古帝国几乎把多个地区单元连在一起，进一步加强了东亚与中亚、西亚之间的关系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大大加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速了东西方文化交流的进程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3）蒙古帝国将亚欧大陆连成一片，恢复、加强了东亚和欧洲之间的直接交往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扩大了东西方文化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4）蒙古统治者注重和保护东西方贸易关系、技术交流，促进了东西方文化交流的发展。</a:t>
            </a:r>
            <a:endParaRPr lang="en-US" altLang="zh-CN" sz="1800" dirty="0"/>
          </a:p>
          <a:p>
            <a:pPr latinLnBrk="1">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5）蒙古帝国相对宽容的宗教政策，促进了东西方文化的交流和融合。</a:t>
            </a:r>
            <a:endParaRPr lang="en-US" altLang="zh-CN" sz="1800" dirty="0"/>
          </a:p>
          <a:p>
            <a:pPr latinLnBrk="1">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6）蒙古西征所导致的东西方人口大迁徙和蒙古帝国时期各国人士频繁的来往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进一步加强了东西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方文化的交汇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27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.消极影响：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蒙古的征服战争十分惨烈，给欧亚广阔的被征服地区造成了极为严重的破坏。</a:t>
            </a: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7655</Words>
  <Application>WPS 演示</Application>
  <PresentationFormat>宽屏</PresentationFormat>
  <Paragraphs>313</Paragraphs>
  <Slides>28</Slides>
  <Notes>27</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28</vt:i4>
      </vt:variant>
    </vt:vector>
  </HeadingPairs>
  <TitlesOfParts>
    <vt:vector size="53"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仿宋</vt:lpstr>
      <vt:lpstr>仿宋</vt:lpstr>
      <vt:lpstr>Calibri</vt:lpstr>
      <vt:lpstr>Arial Unicode MS</vt:lpstr>
      <vt:lpstr>等线</vt:lpstr>
      <vt:lpstr>楷体</vt:lpstr>
      <vt:lpstr>等线 Light</vt:lpstr>
      <vt:lpstr>Calibri Light</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4</cp:revision>
  <dcterms:created xsi:type="dcterms:W3CDTF">2025-10-24T09:18:00Z</dcterms:created>
  <dcterms:modified xsi:type="dcterms:W3CDTF">2025-10-27T10:05:00Z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A2B5144EE6084AFCB114786555D66341_13</vt:lpwstr>
  </property>
  <property fmtid="{D5CDD505-2E9C-101B-9397-08002B2CF9AE}" pid="3" name="KSOProductBuildVer">
    <vt:lpwstr>2052-12.1.0.23125</vt:lpwstr>
  </property>
</Properties>
</file>